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73" r:id="rId2"/>
  </p:sldMasterIdLst>
  <p:notesMasterIdLst>
    <p:notesMasterId r:id="rId30"/>
  </p:notesMasterIdLst>
  <p:handoutMasterIdLst>
    <p:handoutMasterId r:id="rId31"/>
  </p:handoutMasterIdLst>
  <p:sldIdLst>
    <p:sldId id="270" r:id="rId3"/>
    <p:sldId id="257" r:id="rId4"/>
    <p:sldId id="272" r:id="rId5"/>
    <p:sldId id="266" r:id="rId6"/>
    <p:sldId id="274" r:id="rId7"/>
    <p:sldId id="275" r:id="rId8"/>
    <p:sldId id="276" r:id="rId9"/>
    <p:sldId id="277" r:id="rId10"/>
    <p:sldId id="278" r:id="rId11"/>
    <p:sldId id="279" r:id="rId12"/>
    <p:sldId id="280" r:id="rId13"/>
    <p:sldId id="281" r:id="rId14"/>
    <p:sldId id="289" r:id="rId15"/>
    <p:sldId id="282" r:id="rId16"/>
    <p:sldId id="295" r:id="rId17"/>
    <p:sldId id="287" r:id="rId18"/>
    <p:sldId id="286" r:id="rId19"/>
    <p:sldId id="290" r:id="rId20"/>
    <p:sldId id="291" r:id="rId21"/>
    <p:sldId id="292" r:id="rId22"/>
    <p:sldId id="297" r:id="rId23"/>
    <p:sldId id="298" r:id="rId24"/>
    <p:sldId id="296" r:id="rId25"/>
    <p:sldId id="299" r:id="rId26"/>
    <p:sldId id="300" r:id="rId27"/>
    <p:sldId id="293" r:id="rId28"/>
    <p:sldId id="29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8873" autoAdjust="0"/>
  </p:normalViewPr>
  <p:slideViewPr>
    <p:cSldViewPr snapToGrid="0">
      <p:cViewPr varScale="1">
        <p:scale>
          <a:sx n="72" d="100"/>
          <a:sy n="72" d="100"/>
        </p:scale>
        <p:origin x="1051"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3/10/2022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3/10/2022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Công nghệ Power Line Communcation đã đ</a:t>
            </a:r>
            <a:r>
              <a:rPr lang="vi-VN"/>
              <a:t>ư</a:t>
            </a:r>
            <a:r>
              <a:rPr lang="en-US"/>
              <a:t>ợc phát minh ra từ 2 thế kỷ tr</a:t>
            </a:r>
            <a:r>
              <a:rPr lang="vi-VN"/>
              <a:t>ư</a:t>
            </a:r>
            <a:r>
              <a:rPr lang="en-US"/>
              <a:t>ớc, nguyên lý của công nghệ này là điều chế các tín hiệu tần số cao vào các đ</a:t>
            </a:r>
            <a:r>
              <a:rPr lang="vi-VN"/>
              <a:t>ư</a:t>
            </a:r>
            <a:r>
              <a:rPr lang="en-US"/>
              <a:t>ờng dây điện dân dụng có tần số 50- 60 Hz, tín hiệu sau khi đ</a:t>
            </a:r>
            <a:r>
              <a:rPr lang="vi-VN"/>
              <a:t>ư</a:t>
            </a:r>
            <a:r>
              <a:rPr lang="en-US"/>
              <a:t>ợc điều chế sẽ đ</a:t>
            </a:r>
            <a:r>
              <a:rPr lang="vi-VN"/>
              <a:t>ư</a:t>
            </a:r>
            <a:r>
              <a:rPr lang="en-US"/>
              <a:t>ợc lan truyền trên đ</a:t>
            </a:r>
            <a:r>
              <a:rPr lang="vi-VN"/>
              <a:t>ư</a:t>
            </a:r>
            <a:r>
              <a:rPr lang="en-US"/>
              <a:t>ờng dây tới các ổ cắm và cuối cùng là tới các thiết bị. Nếu sử dụng các bộ repeater trên đ</a:t>
            </a:r>
            <a:r>
              <a:rPr lang="vi-VN"/>
              <a:t>ư</a:t>
            </a:r>
            <a:r>
              <a:rPr lang="en-US"/>
              <a:t>ờng dây, các tín hiệu có thể truyền tới hàng chục km.</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92075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Ultra Narrow: Với dải tần thấp như vậy, hệ thống có thể tạo ra giao tiếp với quãng truyền rất xa cho dù có qua các máy biến áp trung thế và cao thế. Hệ thống sẽ cho phép người dùng kết nối đến các mạng trung thế và cao thế mà không cần các repeater, giúp giảm chi phí của hạ tầng. Điểm yếu của hệ thống với dải tần thấp là tốc độ truyền tối đa chỉ tới 120bps.</a:t>
            </a:r>
          </a:p>
          <a:p>
            <a:pPr marL="171450" indent="-171450">
              <a:buFontTx/>
              <a:buChar char="-"/>
            </a:pPr>
            <a:r>
              <a:rPr lang="en-US"/>
              <a:t>NB: Giống như hệ thống UNB, sử dụng các dải tần thấp cho phép đường truyền xa, không bị ảnh hưởng bởi các sóng radio. Hệ thống này được sử dụng khá phổ biến, có thể cung cấp tốc độ truyền vài kbps với công nghệ đơn sóng mang và tới 500kbps với công nghệ đa sóng mang.</a:t>
            </a:r>
          </a:p>
          <a:p>
            <a:pPr marL="171450" indent="-171450">
              <a:buFontTx/>
              <a:buChar char="-"/>
            </a:pPr>
            <a:r>
              <a:rPr lang="en-US"/>
              <a:t>BB: hiện nay, tốc độ cao nhất hệ thống đạt được là 2Gbps. Tuy nhiên, đường truyền của các hệ thống sử dụng băng tần từ 2 – 30 MHz có thể gây ảnh hưởng đến sóng radio.</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248977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337260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73504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Slave có ba nhiệm vụ chính như đã thấy trong lưu đồ thuậ toán, đó là nhận bản tin từ Master, xử lý bản tin, điều khiển hai kênh và đo năng lượng của hai kênh đó. </a:t>
            </a:r>
          </a:p>
          <a:p>
            <a:r>
              <a:rPr lang="en-US" sz="1200" kern="1200">
                <a:solidFill>
                  <a:schemeClr val="tx1"/>
                </a:solidFill>
                <a:effectLst/>
                <a:latin typeface="+mn-lt"/>
                <a:ea typeface="+mn-ea"/>
                <a:cs typeface="+mn-cs"/>
              </a:rPr>
              <a:t>Sau khi nhận bản tin từ Master, Slave sẽ đưa vào xử lý, kiểm tra các trường, kiểm tra CRC, nếu đạt điều kiện sẽ đưa vào xử lý và gửi bản tin response ngược về cho Master. Nếu bản tin nhận được có lỗi, bản tin response báo lỗi sẽ được gửi lại cho Master.</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4220428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389730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34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9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3/10/2022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298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3/10/2022</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8268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3/10/2022</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276979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3/10/2022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25814157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0709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65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75A9C7-4865-47A0-A78B-8B08EF9CE35A}"/>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04EF81DD-1E85-4E4C-9009-DB0FBCCC967E}"/>
              </a:ext>
            </a:extLst>
          </p:cNvPr>
          <p:cNvSpPr>
            <a:spLocks noGrp="1"/>
          </p:cNvSpPr>
          <p:nvPr>
            <p:ph type="title"/>
          </p:nvPr>
        </p:nvSpPr>
        <p:spPr/>
        <p:txBody>
          <a:bodyPr/>
          <a:lstStyle/>
          <a:p>
            <a:r>
              <a:rPr lang="en-US"/>
              <a:t>II.1 Khối vi điều khiển</a:t>
            </a:r>
          </a:p>
        </p:txBody>
      </p:sp>
      <p:pic>
        <p:nvPicPr>
          <p:cNvPr id="5" name="Picture 4">
            <a:extLst>
              <a:ext uri="{FF2B5EF4-FFF2-40B4-BE49-F238E27FC236}">
                <a16:creationId xmlns:a16="http://schemas.microsoft.com/office/drawing/2014/main" id="{1C9C3CE0-7518-4875-9497-AC7E803CE532}"/>
              </a:ext>
            </a:extLst>
          </p:cNvPr>
          <p:cNvPicPr>
            <a:picLocks noChangeAspect="1"/>
          </p:cNvPicPr>
          <p:nvPr/>
        </p:nvPicPr>
        <p:blipFill>
          <a:blip r:embed="rId2"/>
          <a:stretch>
            <a:fillRect/>
          </a:stretch>
        </p:blipFill>
        <p:spPr>
          <a:xfrm>
            <a:off x="0" y="785602"/>
            <a:ext cx="9144000" cy="5286796"/>
          </a:xfrm>
          <a:prstGeom prst="rect">
            <a:avLst/>
          </a:prstGeom>
        </p:spPr>
      </p:pic>
    </p:spTree>
    <p:extLst>
      <p:ext uri="{BB962C8B-B14F-4D97-AF65-F5344CB8AC3E}">
        <p14:creationId xmlns:p14="http://schemas.microsoft.com/office/powerpoint/2010/main" val="740551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93B3D-EB60-4014-9706-2D015EC843BC}"/>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2B2F1DD7-8200-4BDF-BAB4-08D24D5A168B}"/>
              </a:ext>
            </a:extLst>
          </p:cNvPr>
          <p:cNvSpPr>
            <a:spLocks noGrp="1"/>
          </p:cNvSpPr>
          <p:nvPr>
            <p:ph type="title"/>
          </p:nvPr>
        </p:nvSpPr>
        <p:spPr/>
        <p:txBody>
          <a:bodyPr/>
          <a:lstStyle/>
          <a:p>
            <a:r>
              <a:rPr lang="en-US"/>
              <a:t>II.2 Khối điều khiển bóng đèn</a:t>
            </a:r>
          </a:p>
        </p:txBody>
      </p:sp>
      <p:pic>
        <p:nvPicPr>
          <p:cNvPr id="5" name="Picture 4">
            <a:extLst>
              <a:ext uri="{FF2B5EF4-FFF2-40B4-BE49-F238E27FC236}">
                <a16:creationId xmlns:a16="http://schemas.microsoft.com/office/drawing/2014/main" id="{BFC0647B-538A-4D93-AC42-F36F4E528FBB}"/>
              </a:ext>
            </a:extLst>
          </p:cNvPr>
          <p:cNvPicPr>
            <a:picLocks noChangeAspect="1"/>
          </p:cNvPicPr>
          <p:nvPr/>
        </p:nvPicPr>
        <p:blipFill>
          <a:blip r:embed="rId2"/>
          <a:stretch>
            <a:fillRect/>
          </a:stretch>
        </p:blipFill>
        <p:spPr>
          <a:xfrm>
            <a:off x="915619" y="645779"/>
            <a:ext cx="7505367" cy="5819804"/>
          </a:xfrm>
          <a:prstGeom prst="rect">
            <a:avLst/>
          </a:prstGeom>
        </p:spPr>
      </p:pic>
    </p:spTree>
    <p:extLst>
      <p:ext uri="{BB962C8B-B14F-4D97-AF65-F5344CB8AC3E}">
        <p14:creationId xmlns:p14="http://schemas.microsoft.com/office/powerpoint/2010/main" val="229425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64D749-3EB3-40C3-BED3-2DE29BBC18AF}"/>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0F3DC582-0FDF-4ED8-B823-88B808FD0063}"/>
              </a:ext>
            </a:extLst>
          </p:cNvPr>
          <p:cNvSpPr>
            <a:spLocks noGrp="1"/>
          </p:cNvSpPr>
          <p:nvPr>
            <p:ph type="title"/>
          </p:nvPr>
        </p:nvSpPr>
        <p:spPr/>
        <p:txBody>
          <a:bodyPr/>
          <a:lstStyle/>
          <a:p>
            <a:r>
              <a:rPr lang="en-US"/>
              <a:t>II.3 Khối nguồn Flyback</a:t>
            </a:r>
          </a:p>
        </p:txBody>
      </p:sp>
      <p:pic>
        <p:nvPicPr>
          <p:cNvPr id="5" name="Picture 4">
            <a:extLst>
              <a:ext uri="{FF2B5EF4-FFF2-40B4-BE49-F238E27FC236}">
                <a16:creationId xmlns:a16="http://schemas.microsoft.com/office/drawing/2014/main" id="{2CF49BB8-0DE2-4747-A782-062D93EDD9D8}"/>
              </a:ext>
            </a:extLst>
          </p:cNvPr>
          <p:cNvPicPr>
            <a:picLocks noChangeAspect="1"/>
          </p:cNvPicPr>
          <p:nvPr/>
        </p:nvPicPr>
        <p:blipFill>
          <a:blip r:embed="rId2"/>
          <a:stretch>
            <a:fillRect/>
          </a:stretch>
        </p:blipFill>
        <p:spPr>
          <a:xfrm>
            <a:off x="296461" y="658580"/>
            <a:ext cx="8651757" cy="5540839"/>
          </a:xfrm>
          <a:prstGeom prst="rect">
            <a:avLst/>
          </a:prstGeom>
        </p:spPr>
      </p:pic>
    </p:spTree>
    <p:extLst>
      <p:ext uri="{BB962C8B-B14F-4D97-AF65-F5344CB8AC3E}">
        <p14:creationId xmlns:p14="http://schemas.microsoft.com/office/powerpoint/2010/main" val="862486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CC5DC-8023-41B0-AAEF-5F56D8BF233D}"/>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F8E556AC-7354-4B81-BD36-12F2F06E6A77}"/>
              </a:ext>
            </a:extLst>
          </p:cNvPr>
          <p:cNvSpPr>
            <a:spLocks noGrp="1"/>
          </p:cNvSpPr>
          <p:nvPr>
            <p:ph type="title"/>
          </p:nvPr>
        </p:nvSpPr>
        <p:spPr/>
        <p:txBody>
          <a:bodyPr/>
          <a:lstStyle/>
          <a:p>
            <a:r>
              <a:rPr lang="en-US"/>
              <a:t>III.Thiết kế Firmware</a:t>
            </a:r>
          </a:p>
        </p:txBody>
      </p:sp>
      <p:pic>
        <p:nvPicPr>
          <p:cNvPr id="5" name="Picture 4">
            <a:extLst>
              <a:ext uri="{FF2B5EF4-FFF2-40B4-BE49-F238E27FC236}">
                <a16:creationId xmlns:a16="http://schemas.microsoft.com/office/drawing/2014/main" id="{E96F0583-FB17-43A7-9B26-565F01E761D4}"/>
              </a:ext>
            </a:extLst>
          </p:cNvPr>
          <p:cNvPicPr>
            <a:picLocks noChangeAspect="1"/>
          </p:cNvPicPr>
          <p:nvPr/>
        </p:nvPicPr>
        <p:blipFill>
          <a:blip r:embed="rId2"/>
          <a:stretch>
            <a:fillRect/>
          </a:stretch>
        </p:blipFill>
        <p:spPr>
          <a:xfrm>
            <a:off x="616688" y="673949"/>
            <a:ext cx="7506586" cy="1839513"/>
          </a:xfrm>
          <a:prstGeom prst="rect">
            <a:avLst/>
          </a:prstGeom>
        </p:spPr>
      </p:pic>
      <p:pic>
        <p:nvPicPr>
          <p:cNvPr id="8" name="Picture 7">
            <a:extLst>
              <a:ext uri="{FF2B5EF4-FFF2-40B4-BE49-F238E27FC236}">
                <a16:creationId xmlns:a16="http://schemas.microsoft.com/office/drawing/2014/main" id="{5FAA4EA7-058E-4E52-90F0-129A13B65E48}"/>
              </a:ext>
            </a:extLst>
          </p:cNvPr>
          <p:cNvPicPr>
            <a:picLocks noChangeAspect="1"/>
          </p:cNvPicPr>
          <p:nvPr/>
        </p:nvPicPr>
        <p:blipFill rotWithShape="1">
          <a:blip r:embed="rId3">
            <a:extLst>
              <a:ext uri="{28A0092B-C50C-407E-A947-70E740481C1C}">
                <a14:useLocalDpi xmlns:a14="http://schemas.microsoft.com/office/drawing/2010/main" val="0"/>
              </a:ext>
            </a:extLst>
          </a:blip>
          <a:srcRect t="26150" r="55253"/>
          <a:stretch/>
        </p:blipFill>
        <p:spPr>
          <a:xfrm>
            <a:off x="616688" y="2513462"/>
            <a:ext cx="2339997" cy="3650566"/>
          </a:xfrm>
          <a:prstGeom prst="rect">
            <a:avLst/>
          </a:prstGeom>
        </p:spPr>
      </p:pic>
      <p:pic>
        <p:nvPicPr>
          <p:cNvPr id="6" name="Picture 5">
            <a:extLst>
              <a:ext uri="{FF2B5EF4-FFF2-40B4-BE49-F238E27FC236}">
                <a16:creationId xmlns:a16="http://schemas.microsoft.com/office/drawing/2014/main" id="{2B38A5A5-E875-4EAF-9364-E9D3B0C4D6D8}"/>
              </a:ext>
            </a:extLst>
          </p:cNvPr>
          <p:cNvPicPr>
            <a:picLocks noChangeAspect="1"/>
          </p:cNvPicPr>
          <p:nvPr/>
        </p:nvPicPr>
        <p:blipFill rotWithShape="1">
          <a:blip r:embed="rId3">
            <a:extLst>
              <a:ext uri="{28A0092B-C50C-407E-A947-70E740481C1C}">
                <a14:useLocalDpi xmlns:a14="http://schemas.microsoft.com/office/drawing/2010/main" val="0"/>
              </a:ext>
            </a:extLst>
          </a:blip>
          <a:srcRect l="55192" t="24880" r="218" b="15025"/>
          <a:stretch/>
        </p:blipFill>
        <p:spPr>
          <a:xfrm>
            <a:off x="5250467" y="2504152"/>
            <a:ext cx="2872807" cy="3659876"/>
          </a:xfrm>
          <a:prstGeom prst="rect">
            <a:avLst/>
          </a:prstGeom>
        </p:spPr>
      </p:pic>
    </p:spTree>
    <p:extLst>
      <p:ext uri="{BB962C8B-B14F-4D97-AF65-F5344CB8AC3E}">
        <p14:creationId xmlns:p14="http://schemas.microsoft.com/office/powerpoint/2010/main" val="234128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BB108F-BF70-4D36-A080-439C3A697DF2}"/>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3755DFA2-E294-42B1-804D-27544CB3F655}"/>
              </a:ext>
            </a:extLst>
          </p:cNvPr>
          <p:cNvSpPr>
            <a:spLocks noGrp="1"/>
          </p:cNvSpPr>
          <p:nvPr>
            <p:ph type="title"/>
          </p:nvPr>
        </p:nvSpPr>
        <p:spPr/>
        <p:txBody>
          <a:bodyPr/>
          <a:lstStyle/>
          <a:p>
            <a:r>
              <a:rPr lang="en-US"/>
              <a:t>III. Thiết kế Firmware</a:t>
            </a:r>
          </a:p>
        </p:txBody>
      </p:sp>
      <p:sp>
        <p:nvSpPr>
          <p:cNvPr id="4" name="Text Placeholder 3">
            <a:extLst>
              <a:ext uri="{FF2B5EF4-FFF2-40B4-BE49-F238E27FC236}">
                <a16:creationId xmlns:a16="http://schemas.microsoft.com/office/drawing/2014/main" id="{3F24285C-66C3-43FE-80AB-04AA316AD343}"/>
              </a:ext>
            </a:extLst>
          </p:cNvPr>
          <p:cNvSpPr>
            <a:spLocks noGrp="1"/>
          </p:cNvSpPr>
          <p:nvPr>
            <p:ph type="body" sz="quarter" idx="13"/>
          </p:nvPr>
        </p:nvSpPr>
        <p:spPr/>
        <p:txBody>
          <a:bodyPr/>
          <a:lstStyle/>
          <a:p>
            <a:r>
              <a:rPr lang="en-US"/>
              <a:t>Master: sử dụng CMSIS RTOS v2 API với kernel là FreeRTOS cho Cortex-M.</a:t>
            </a:r>
          </a:p>
          <a:p>
            <a:r>
              <a:rPr lang="en-US"/>
              <a:t>Các phần tử sử dụng trong ch</a:t>
            </a:r>
            <a:r>
              <a:rPr lang="vi-VN"/>
              <a:t>ư</a:t>
            </a:r>
            <a:r>
              <a:rPr lang="en-US"/>
              <a:t>ơng trình cho Master gồm Task, Semaphore, Queue để trao đổi thông tin  giữa các Task và kiểm soát hoạt động các Task. Ngoài ra còn có Software Timer cho các hoạt động hiển thị biểu đồ thông số, tự tắt màn hình khi không có sử kiện</a:t>
            </a:r>
          </a:p>
        </p:txBody>
      </p:sp>
      <p:pic>
        <p:nvPicPr>
          <p:cNvPr id="5" name="Picture 4">
            <a:extLst>
              <a:ext uri="{FF2B5EF4-FFF2-40B4-BE49-F238E27FC236}">
                <a16:creationId xmlns:a16="http://schemas.microsoft.com/office/drawing/2014/main" id="{07EF7A33-C3F1-4A65-BE1F-D7C911855B96}"/>
              </a:ext>
            </a:extLst>
          </p:cNvPr>
          <p:cNvPicPr/>
          <p:nvPr/>
        </p:nvPicPr>
        <p:blipFill>
          <a:blip r:embed="rId2"/>
          <a:stretch>
            <a:fillRect/>
          </a:stretch>
        </p:blipFill>
        <p:spPr>
          <a:xfrm>
            <a:off x="2825750" y="3989832"/>
            <a:ext cx="3695700" cy="1905000"/>
          </a:xfrm>
          <a:prstGeom prst="rect">
            <a:avLst/>
          </a:prstGeom>
        </p:spPr>
      </p:pic>
    </p:spTree>
    <p:extLst>
      <p:ext uri="{BB962C8B-B14F-4D97-AF65-F5344CB8AC3E}">
        <p14:creationId xmlns:p14="http://schemas.microsoft.com/office/powerpoint/2010/main" val="99766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FED8F-F56E-480E-9CD0-27DA973C945E}"/>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53C328C3-7A82-4346-ABC1-68896142795E}"/>
              </a:ext>
            </a:extLst>
          </p:cNvPr>
          <p:cNvSpPr>
            <a:spLocks noGrp="1"/>
          </p:cNvSpPr>
          <p:nvPr>
            <p:ph type="title"/>
          </p:nvPr>
        </p:nvSpPr>
        <p:spPr/>
        <p:txBody>
          <a:bodyPr/>
          <a:lstStyle/>
          <a:p>
            <a:r>
              <a:rPr lang="en-US"/>
              <a:t>III. Thiết kế Firmware</a:t>
            </a:r>
          </a:p>
        </p:txBody>
      </p:sp>
      <p:pic>
        <p:nvPicPr>
          <p:cNvPr id="5" name="Picture 4">
            <a:extLst>
              <a:ext uri="{FF2B5EF4-FFF2-40B4-BE49-F238E27FC236}">
                <a16:creationId xmlns:a16="http://schemas.microsoft.com/office/drawing/2014/main" id="{F56031B8-8D98-49BE-9E92-49D028324632}"/>
              </a:ext>
            </a:extLst>
          </p:cNvPr>
          <p:cNvPicPr>
            <a:picLocks noChangeAspect="1"/>
          </p:cNvPicPr>
          <p:nvPr/>
        </p:nvPicPr>
        <p:blipFill>
          <a:blip r:embed="rId3"/>
          <a:stretch>
            <a:fillRect/>
          </a:stretch>
        </p:blipFill>
        <p:spPr>
          <a:xfrm>
            <a:off x="0" y="719152"/>
            <a:ext cx="9144000" cy="5419696"/>
          </a:xfrm>
          <a:prstGeom prst="rect">
            <a:avLst/>
          </a:prstGeom>
        </p:spPr>
      </p:pic>
      <p:sp>
        <p:nvSpPr>
          <p:cNvPr id="8" name="Rectangle 7">
            <a:extLst>
              <a:ext uri="{FF2B5EF4-FFF2-40B4-BE49-F238E27FC236}">
                <a16:creationId xmlns:a16="http://schemas.microsoft.com/office/drawing/2014/main" id="{4B9C9B11-52E6-4BCD-B6B2-71857A5A0521}"/>
              </a:ext>
            </a:extLst>
          </p:cNvPr>
          <p:cNvSpPr/>
          <p:nvPr/>
        </p:nvSpPr>
        <p:spPr>
          <a:xfrm>
            <a:off x="1031359" y="2105247"/>
            <a:ext cx="1346082" cy="3960273"/>
          </a:xfrm>
          <a:prstGeom prst="rect">
            <a:avLst/>
          </a:prstGeom>
          <a:noFill/>
          <a:ln w="38100">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25F4DB-85B0-46FF-BEB4-04D210FE3FEC}"/>
              </a:ext>
            </a:extLst>
          </p:cNvPr>
          <p:cNvSpPr/>
          <p:nvPr/>
        </p:nvSpPr>
        <p:spPr>
          <a:xfrm>
            <a:off x="2616319" y="2105246"/>
            <a:ext cx="1346082" cy="3960274"/>
          </a:xfrm>
          <a:prstGeom prst="rect">
            <a:avLst/>
          </a:prstGeom>
          <a:noFill/>
          <a:ln w="38100">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FD4AAC-7474-4BF7-B792-D07625D6DDC5}"/>
              </a:ext>
            </a:extLst>
          </p:cNvPr>
          <p:cNvSpPr/>
          <p:nvPr/>
        </p:nvSpPr>
        <p:spPr>
          <a:xfrm>
            <a:off x="4064119" y="2105247"/>
            <a:ext cx="1346082" cy="3960273"/>
          </a:xfrm>
          <a:prstGeom prst="rect">
            <a:avLst/>
          </a:prstGeom>
          <a:noFill/>
          <a:ln w="38100">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DDCB20-08E3-4941-AC63-CA52039D98DA}"/>
              </a:ext>
            </a:extLst>
          </p:cNvPr>
          <p:cNvSpPr/>
          <p:nvPr/>
        </p:nvSpPr>
        <p:spPr>
          <a:xfrm>
            <a:off x="5511919" y="2105246"/>
            <a:ext cx="1536580" cy="3960273"/>
          </a:xfrm>
          <a:prstGeom prst="rect">
            <a:avLst/>
          </a:prstGeom>
          <a:noFill/>
          <a:ln w="38100">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07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xit" presetSubtype="0" fill="hold" grpId="1" nodeType="after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xit" presetSubtype="0" fill="hold" grpId="1" nodeType="after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82F50-F600-4ADC-A130-DB7044D8EDE9}"/>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4C5B01DB-5980-4235-8CB2-2B773CE489BA}"/>
              </a:ext>
            </a:extLst>
          </p:cNvPr>
          <p:cNvSpPr>
            <a:spLocks noGrp="1"/>
          </p:cNvSpPr>
          <p:nvPr>
            <p:ph type="title"/>
          </p:nvPr>
        </p:nvSpPr>
        <p:spPr/>
        <p:txBody>
          <a:bodyPr/>
          <a:lstStyle/>
          <a:p>
            <a:r>
              <a:rPr lang="en-US"/>
              <a:t>III. Thiết kế Firmware</a:t>
            </a:r>
          </a:p>
        </p:txBody>
      </p:sp>
      <p:sp>
        <p:nvSpPr>
          <p:cNvPr id="4" name="Text Placeholder 3">
            <a:extLst>
              <a:ext uri="{FF2B5EF4-FFF2-40B4-BE49-F238E27FC236}">
                <a16:creationId xmlns:a16="http://schemas.microsoft.com/office/drawing/2014/main" id="{735D6D8E-CF32-47A4-BB34-DDB1EEA5D9C8}"/>
              </a:ext>
            </a:extLst>
          </p:cNvPr>
          <p:cNvSpPr>
            <a:spLocks noGrp="1"/>
          </p:cNvSpPr>
          <p:nvPr>
            <p:ph type="body" sz="quarter" idx="13"/>
          </p:nvPr>
        </p:nvSpPr>
        <p:spPr/>
        <p:txBody>
          <a:bodyPr/>
          <a:lstStyle/>
          <a:p>
            <a:r>
              <a:rPr lang="en-US"/>
              <a:t>Với Slave, ch</a:t>
            </a:r>
            <a:r>
              <a:rPr lang="vi-VN"/>
              <a:t>ư</a:t>
            </a:r>
            <a:r>
              <a:rPr lang="en-US"/>
              <a:t>ơng trình khá đ</a:t>
            </a:r>
            <a:r>
              <a:rPr lang="vi-VN"/>
              <a:t>ơ</a:t>
            </a:r>
            <a:r>
              <a:rPr lang="en-US"/>
              <a:t>n giản, không cần sử dụng đến RTOS. Ch</a:t>
            </a:r>
            <a:r>
              <a:rPr lang="vi-VN"/>
              <a:t>ư</a:t>
            </a:r>
            <a:r>
              <a:rPr lang="en-US"/>
              <a:t>ơng trình bao gồm xử lý các bản tin PLC, điều khiển ải qua PWM và đọc cảm biến.</a:t>
            </a:r>
          </a:p>
        </p:txBody>
      </p:sp>
      <p:pic>
        <p:nvPicPr>
          <p:cNvPr id="5" name="Picture 4">
            <a:extLst>
              <a:ext uri="{FF2B5EF4-FFF2-40B4-BE49-F238E27FC236}">
                <a16:creationId xmlns:a16="http://schemas.microsoft.com/office/drawing/2014/main" id="{0EB870CF-3B57-431A-A3CF-A4446944CF12}"/>
              </a:ext>
            </a:extLst>
          </p:cNvPr>
          <p:cNvPicPr/>
          <p:nvPr/>
        </p:nvPicPr>
        <p:blipFill>
          <a:blip r:embed="rId3">
            <a:extLst>
              <a:ext uri="{28A0092B-C50C-407E-A947-70E740481C1C}">
                <a14:useLocalDpi xmlns:a14="http://schemas.microsoft.com/office/drawing/2010/main" val="0"/>
              </a:ext>
            </a:extLst>
          </a:blip>
          <a:stretch>
            <a:fillRect/>
          </a:stretch>
        </p:blipFill>
        <p:spPr>
          <a:xfrm>
            <a:off x="1499515" y="2358561"/>
            <a:ext cx="6144969" cy="3935913"/>
          </a:xfrm>
          <a:prstGeom prst="rect">
            <a:avLst/>
          </a:prstGeom>
        </p:spPr>
      </p:pic>
    </p:spTree>
    <p:extLst>
      <p:ext uri="{BB962C8B-B14F-4D97-AF65-F5344CB8AC3E}">
        <p14:creationId xmlns:p14="http://schemas.microsoft.com/office/powerpoint/2010/main" val="1314958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CDEF10-5344-4DA3-8205-812CFA4BE80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791F8EDF-FB13-4CC1-A7D8-4B6081B7A480}"/>
              </a:ext>
            </a:extLst>
          </p:cNvPr>
          <p:cNvSpPr>
            <a:spLocks noGrp="1"/>
          </p:cNvSpPr>
          <p:nvPr>
            <p:ph type="title"/>
          </p:nvPr>
        </p:nvSpPr>
        <p:spPr/>
        <p:txBody>
          <a:bodyPr/>
          <a:lstStyle/>
          <a:p>
            <a:r>
              <a:rPr lang="en-US"/>
              <a:t>IV. Thiết kế PCB</a:t>
            </a:r>
          </a:p>
        </p:txBody>
      </p:sp>
      <p:pic>
        <p:nvPicPr>
          <p:cNvPr id="7" name="Picture 6">
            <a:extLst>
              <a:ext uri="{FF2B5EF4-FFF2-40B4-BE49-F238E27FC236}">
                <a16:creationId xmlns:a16="http://schemas.microsoft.com/office/drawing/2014/main" id="{BD767311-4070-4AAC-993F-53C2875189FC}"/>
              </a:ext>
            </a:extLst>
          </p:cNvPr>
          <p:cNvPicPr>
            <a:picLocks noChangeAspect="1"/>
          </p:cNvPicPr>
          <p:nvPr/>
        </p:nvPicPr>
        <p:blipFill>
          <a:blip r:embed="rId2"/>
          <a:stretch>
            <a:fillRect/>
          </a:stretch>
        </p:blipFill>
        <p:spPr>
          <a:xfrm>
            <a:off x="1705848" y="728295"/>
            <a:ext cx="5732304" cy="5645888"/>
          </a:xfrm>
          <a:prstGeom prst="rect">
            <a:avLst/>
          </a:prstGeom>
        </p:spPr>
      </p:pic>
    </p:spTree>
    <p:extLst>
      <p:ext uri="{BB962C8B-B14F-4D97-AF65-F5344CB8AC3E}">
        <p14:creationId xmlns:p14="http://schemas.microsoft.com/office/powerpoint/2010/main" val="1176062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2368DF-23B7-4337-95AC-EEEB36ADF624}"/>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EED078E1-6A73-4D7C-A817-593C2620E066}"/>
              </a:ext>
            </a:extLst>
          </p:cNvPr>
          <p:cNvSpPr>
            <a:spLocks noGrp="1"/>
          </p:cNvSpPr>
          <p:nvPr>
            <p:ph type="title"/>
          </p:nvPr>
        </p:nvSpPr>
        <p:spPr/>
        <p:txBody>
          <a:bodyPr/>
          <a:lstStyle/>
          <a:p>
            <a:r>
              <a:rPr lang="en-US"/>
              <a:t>IV.Thiết kế PCB</a:t>
            </a:r>
          </a:p>
        </p:txBody>
      </p:sp>
      <p:pic>
        <p:nvPicPr>
          <p:cNvPr id="5" name="Picture 4">
            <a:extLst>
              <a:ext uri="{FF2B5EF4-FFF2-40B4-BE49-F238E27FC236}">
                <a16:creationId xmlns:a16="http://schemas.microsoft.com/office/drawing/2014/main" id="{5C75F22F-3CF0-4396-A9BE-2D1690D4856B}"/>
              </a:ext>
            </a:extLst>
          </p:cNvPr>
          <p:cNvPicPr>
            <a:picLocks noChangeAspect="1"/>
          </p:cNvPicPr>
          <p:nvPr/>
        </p:nvPicPr>
        <p:blipFill>
          <a:blip r:embed="rId2"/>
          <a:stretch>
            <a:fillRect/>
          </a:stretch>
        </p:blipFill>
        <p:spPr>
          <a:xfrm rot="16200000">
            <a:off x="1693223" y="515643"/>
            <a:ext cx="5398205" cy="6071191"/>
          </a:xfrm>
          <a:prstGeom prst="rect">
            <a:avLst/>
          </a:prstGeom>
        </p:spPr>
      </p:pic>
    </p:spTree>
    <p:extLst>
      <p:ext uri="{BB962C8B-B14F-4D97-AF65-F5344CB8AC3E}">
        <p14:creationId xmlns:p14="http://schemas.microsoft.com/office/powerpoint/2010/main" val="3595012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603187-4CEE-4C24-9149-813E3F8E5CEB}"/>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6C118620-82A7-4977-9239-A798375E7BA0}"/>
              </a:ext>
            </a:extLst>
          </p:cNvPr>
          <p:cNvSpPr>
            <a:spLocks noGrp="1"/>
          </p:cNvSpPr>
          <p:nvPr>
            <p:ph type="title"/>
          </p:nvPr>
        </p:nvSpPr>
        <p:spPr/>
        <p:txBody>
          <a:bodyPr/>
          <a:lstStyle/>
          <a:p>
            <a:r>
              <a:rPr lang="en-US"/>
              <a:t>V. Kết quả</a:t>
            </a:r>
          </a:p>
        </p:txBody>
      </p:sp>
      <p:pic>
        <p:nvPicPr>
          <p:cNvPr id="6" name="Picture 5">
            <a:extLst>
              <a:ext uri="{FF2B5EF4-FFF2-40B4-BE49-F238E27FC236}">
                <a16:creationId xmlns:a16="http://schemas.microsoft.com/office/drawing/2014/main" id="{09C896E0-E604-484A-B37B-4F6B716DC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3" y="853245"/>
            <a:ext cx="4056999" cy="5409332"/>
          </a:xfrm>
          <a:prstGeom prst="rect">
            <a:avLst/>
          </a:prstGeom>
        </p:spPr>
      </p:pic>
      <p:pic>
        <p:nvPicPr>
          <p:cNvPr id="8" name="Picture 7">
            <a:extLst>
              <a:ext uri="{FF2B5EF4-FFF2-40B4-BE49-F238E27FC236}">
                <a16:creationId xmlns:a16="http://schemas.microsoft.com/office/drawing/2014/main" id="{043663B6-5E32-44F0-BA9E-D9C594954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040" y="846573"/>
            <a:ext cx="4056999" cy="5409332"/>
          </a:xfrm>
          <a:prstGeom prst="rect">
            <a:avLst/>
          </a:prstGeom>
        </p:spPr>
      </p:pic>
    </p:spTree>
    <p:extLst>
      <p:ext uri="{BB962C8B-B14F-4D97-AF65-F5344CB8AC3E}">
        <p14:creationId xmlns:p14="http://schemas.microsoft.com/office/powerpoint/2010/main" val="3134847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5" name="Title 6">
            <a:extLst>
              <a:ext uri="{FF2B5EF4-FFF2-40B4-BE49-F238E27FC236}">
                <a16:creationId xmlns:a16="http://schemas.microsoft.com/office/drawing/2014/main" id="{D59BB4FD-8101-4F2C-9751-A17F51BD7D8C}"/>
              </a:ext>
            </a:extLst>
          </p:cNvPr>
          <p:cNvSpPr txBox="1">
            <a:spLocks/>
          </p:cNvSpPr>
          <p:nvPr/>
        </p:nvSpPr>
        <p:spPr>
          <a:xfrm>
            <a:off x="870212" y="1434737"/>
            <a:ext cx="8191058" cy="199426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5600"/>
              <a:t> </a:t>
            </a:r>
            <a:r>
              <a:rPr lang="en-US" sz="5600">
                <a:solidFill>
                  <a:srgbClr val="7030A0"/>
                </a:solidFill>
              </a:rPr>
              <a:t>Power Line Commnuication in Home</a:t>
            </a:r>
            <a:endParaRPr lang="en-US" sz="5600" dirty="0">
              <a:solidFill>
                <a:srgbClr val="7030A0"/>
              </a:solidFill>
            </a:endParaRPr>
          </a:p>
        </p:txBody>
      </p:sp>
      <p:sp>
        <p:nvSpPr>
          <p:cNvPr id="6" name="Title 6">
            <a:extLst>
              <a:ext uri="{FF2B5EF4-FFF2-40B4-BE49-F238E27FC236}">
                <a16:creationId xmlns:a16="http://schemas.microsoft.com/office/drawing/2014/main" id="{4A8E0F7E-80CA-48B5-9E80-3B72E96E9DBC}"/>
              </a:ext>
            </a:extLst>
          </p:cNvPr>
          <p:cNvSpPr txBox="1">
            <a:spLocks/>
          </p:cNvSpPr>
          <p:nvPr/>
        </p:nvSpPr>
        <p:spPr>
          <a:xfrm>
            <a:off x="773627" y="4260285"/>
            <a:ext cx="7755628" cy="25977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500" dirty="0" err="1">
                <a:solidFill>
                  <a:schemeClr val="tx1"/>
                </a:solidFill>
                <a:latin typeface="+mn-lt"/>
                <a:cs typeface="Times New Roman" panose="02020603050405020304" pitchFamily="18" charset="0"/>
              </a:rPr>
              <a:t>Giảng</a:t>
            </a:r>
            <a:r>
              <a:rPr lang="en-US" sz="2500" dirty="0">
                <a:solidFill>
                  <a:schemeClr val="tx1"/>
                </a:solidFill>
                <a:latin typeface="+mn-lt"/>
                <a:cs typeface="Times New Roman" panose="02020603050405020304" pitchFamily="18" charset="0"/>
              </a:rPr>
              <a:t> </a:t>
            </a:r>
            <a:r>
              <a:rPr lang="en-US" sz="2500" dirty="0" err="1">
                <a:solidFill>
                  <a:schemeClr val="tx1"/>
                </a:solidFill>
                <a:latin typeface="+mn-lt"/>
                <a:cs typeface="Times New Roman" panose="02020603050405020304" pitchFamily="18" charset="0"/>
              </a:rPr>
              <a:t>viên</a:t>
            </a:r>
            <a:r>
              <a:rPr lang="en-US" sz="2500" dirty="0">
                <a:solidFill>
                  <a:schemeClr val="tx1"/>
                </a:solidFill>
                <a:latin typeface="+mn-lt"/>
                <a:cs typeface="Times New Roman" panose="02020603050405020304" pitchFamily="18" charset="0"/>
              </a:rPr>
              <a:t> hướng dẫn</a:t>
            </a:r>
            <a:r>
              <a:rPr lang="en-US" sz="2500">
                <a:solidFill>
                  <a:schemeClr val="tx1"/>
                </a:solidFill>
                <a:latin typeface="+mn-lt"/>
                <a:cs typeface="Times New Roman" panose="02020603050405020304" pitchFamily="18" charset="0"/>
              </a:rPr>
              <a:t>:</a:t>
            </a:r>
            <a:r>
              <a:rPr lang="en-US" sz="2500" b="0">
                <a:solidFill>
                  <a:schemeClr val="tx1"/>
                </a:solidFill>
                <a:latin typeface="+mn-lt"/>
                <a:cs typeface="Times New Roman" panose="02020603050405020304" pitchFamily="18" charset="0"/>
              </a:rPr>
              <a:t> 	PGS.TS. Hoàng Sỹ Hồng</a:t>
            </a:r>
            <a:endParaRPr lang="en-US" sz="2500" b="0" dirty="0">
              <a:solidFill>
                <a:schemeClr val="tx1"/>
              </a:solidFill>
              <a:latin typeface="+mn-lt"/>
              <a:cs typeface="Times New Roman" panose="02020603050405020304" pitchFamily="18" charset="0"/>
            </a:endParaRPr>
          </a:p>
          <a:p>
            <a:endParaRPr lang="en-US" sz="2500" b="0" dirty="0">
              <a:solidFill>
                <a:schemeClr val="tx1"/>
              </a:solidFill>
              <a:latin typeface="+mn-lt"/>
              <a:cs typeface="Times New Roman" panose="02020603050405020304" pitchFamily="18" charset="0"/>
            </a:endParaRPr>
          </a:p>
          <a:p>
            <a:r>
              <a:rPr lang="en-US" sz="2500" dirty="0">
                <a:solidFill>
                  <a:schemeClr val="tx1"/>
                </a:solidFill>
                <a:latin typeface="+mn-lt"/>
                <a:cs typeface="Times New Roman" panose="02020603050405020304" pitchFamily="18" charset="0"/>
              </a:rPr>
              <a:t>Sinh </a:t>
            </a:r>
            <a:r>
              <a:rPr lang="en-US" sz="2500" dirty="0" err="1">
                <a:solidFill>
                  <a:schemeClr val="tx1"/>
                </a:solidFill>
                <a:latin typeface="+mn-lt"/>
                <a:cs typeface="Times New Roman" panose="02020603050405020304" pitchFamily="18" charset="0"/>
              </a:rPr>
              <a:t>viên</a:t>
            </a:r>
            <a:r>
              <a:rPr lang="en-US" sz="2500" dirty="0">
                <a:solidFill>
                  <a:schemeClr val="tx1"/>
                </a:solidFill>
                <a:latin typeface="+mn-lt"/>
                <a:cs typeface="Times New Roman" panose="02020603050405020304" pitchFamily="18" charset="0"/>
              </a:rPr>
              <a:t> thực </a:t>
            </a:r>
            <a:r>
              <a:rPr lang="en-US" sz="2500">
                <a:solidFill>
                  <a:schemeClr val="tx1"/>
                </a:solidFill>
                <a:latin typeface="+mn-lt"/>
                <a:cs typeface="Times New Roman" panose="02020603050405020304" pitchFamily="18" charset="0"/>
              </a:rPr>
              <a:t>hiện:</a:t>
            </a:r>
            <a:r>
              <a:rPr lang="en-US" sz="2500" b="0">
                <a:solidFill>
                  <a:schemeClr val="tx1"/>
                </a:solidFill>
                <a:latin typeface="+mn-lt"/>
                <a:cs typeface="Times New Roman" panose="02020603050405020304" pitchFamily="18" charset="0"/>
              </a:rPr>
              <a:t> 		Đỗ Anh Dũng   </a:t>
            </a:r>
          </a:p>
          <a:p>
            <a:r>
              <a:rPr lang="en-US" sz="2500" b="0">
                <a:solidFill>
                  <a:schemeClr val="tx1"/>
                </a:solidFill>
                <a:latin typeface="+mn-lt"/>
                <a:cs typeface="Times New Roman" panose="02020603050405020304" pitchFamily="18" charset="0"/>
              </a:rPr>
              <a:t>				Trần Quang Minh             </a:t>
            </a:r>
            <a:endParaRPr lang="en-US" sz="2500" b="0" dirty="0">
              <a:solidFill>
                <a:schemeClr val="tx1"/>
              </a:solidFill>
              <a:latin typeface="+mn-lt"/>
              <a:cs typeface="Times New Roman" panose="02020603050405020304" pitchFamily="18" charset="0"/>
            </a:endParaRPr>
          </a:p>
          <a:p>
            <a:endParaRPr lang="en-US" sz="2000" b="0" dirty="0">
              <a:latin typeface="+mn-lt"/>
            </a:endParaRPr>
          </a:p>
          <a:p>
            <a:r>
              <a:rPr lang="en-US" sz="2000" b="0" dirty="0">
                <a:latin typeface="+mn-lt"/>
              </a:rPr>
              <a:t>.</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ECB0C6-45CB-4DAC-97E9-FF50627C8AEE}"/>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C4DF5D1F-0BEA-48E3-9313-854C5CD2887D}"/>
              </a:ext>
            </a:extLst>
          </p:cNvPr>
          <p:cNvSpPr>
            <a:spLocks noGrp="1"/>
          </p:cNvSpPr>
          <p:nvPr>
            <p:ph type="title"/>
          </p:nvPr>
        </p:nvSpPr>
        <p:spPr/>
        <p:txBody>
          <a:bodyPr/>
          <a:lstStyle/>
          <a:p>
            <a:r>
              <a:rPr lang="en-US"/>
              <a:t>V. Kết quả</a:t>
            </a:r>
          </a:p>
        </p:txBody>
      </p:sp>
      <p:pic>
        <p:nvPicPr>
          <p:cNvPr id="5" name="Picture 4">
            <a:extLst>
              <a:ext uri="{FF2B5EF4-FFF2-40B4-BE49-F238E27FC236}">
                <a16:creationId xmlns:a16="http://schemas.microsoft.com/office/drawing/2014/main" id="{3BF49596-9107-4B46-82E7-E43681F72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29666" y="79073"/>
            <a:ext cx="4498848" cy="5998463"/>
          </a:xfrm>
          <a:prstGeom prst="rect">
            <a:avLst/>
          </a:prstGeom>
        </p:spPr>
      </p:pic>
      <p:pic>
        <p:nvPicPr>
          <p:cNvPr id="7" name="Picture 6">
            <a:extLst>
              <a:ext uri="{FF2B5EF4-FFF2-40B4-BE49-F238E27FC236}">
                <a16:creationId xmlns:a16="http://schemas.microsoft.com/office/drawing/2014/main" id="{C7022AC7-03C4-4970-88D5-57A2A6F0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321" y="828879"/>
            <a:ext cx="2530602" cy="4498849"/>
          </a:xfrm>
          <a:prstGeom prst="rect">
            <a:avLst/>
          </a:prstGeom>
        </p:spPr>
      </p:pic>
    </p:spTree>
    <p:extLst>
      <p:ext uri="{BB962C8B-B14F-4D97-AF65-F5344CB8AC3E}">
        <p14:creationId xmlns:p14="http://schemas.microsoft.com/office/powerpoint/2010/main" val="21154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2C2A66-D1C4-4EBD-AFEF-118F97C45D4E}"/>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A29C21-9E3A-4A18-93B4-DA03758CC258}"/>
              </a:ext>
            </a:extLst>
          </p:cNvPr>
          <p:cNvSpPr>
            <a:spLocks noGrp="1"/>
          </p:cNvSpPr>
          <p:nvPr>
            <p:ph type="title"/>
          </p:nvPr>
        </p:nvSpPr>
        <p:spPr/>
        <p:txBody>
          <a:bodyPr/>
          <a:lstStyle/>
          <a:p>
            <a:r>
              <a:rPr lang="en-US"/>
              <a:t>V. Kết quả</a:t>
            </a:r>
          </a:p>
        </p:txBody>
      </p:sp>
      <p:pic>
        <p:nvPicPr>
          <p:cNvPr id="6" name="Picture 5">
            <a:extLst>
              <a:ext uri="{FF2B5EF4-FFF2-40B4-BE49-F238E27FC236}">
                <a16:creationId xmlns:a16="http://schemas.microsoft.com/office/drawing/2014/main" id="{60BC6D35-8A13-4F3B-8721-915831877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77" y="695892"/>
            <a:ext cx="7560245" cy="5670184"/>
          </a:xfrm>
          <a:prstGeom prst="rect">
            <a:avLst/>
          </a:prstGeom>
        </p:spPr>
      </p:pic>
    </p:spTree>
    <p:extLst>
      <p:ext uri="{BB962C8B-B14F-4D97-AF65-F5344CB8AC3E}">
        <p14:creationId xmlns:p14="http://schemas.microsoft.com/office/powerpoint/2010/main" val="408047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C9F3F9-864B-4297-88FD-5DFCD8507BD2}"/>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CA9EC881-3B2D-4485-975D-1A8C7DA65DB5}"/>
              </a:ext>
            </a:extLst>
          </p:cNvPr>
          <p:cNvSpPr>
            <a:spLocks noGrp="1"/>
          </p:cNvSpPr>
          <p:nvPr>
            <p:ph type="title"/>
          </p:nvPr>
        </p:nvSpPr>
        <p:spPr/>
        <p:txBody>
          <a:bodyPr/>
          <a:lstStyle/>
          <a:p>
            <a:r>
              <a:rPr lang="en-US"/>
              <a:t>V.Kết quả</a:t>
            </a:r>
          </a:p>
        </p:txBody>
      </p:sp>
      <p:pic>
        <p:nvPicPr>
          <p:cNvPr id="5" name="Picture 4">
            <a:extLst>
              <a:ext uri="{FF2B5EF4-FFF2-40B4-BE49-F238E27FC236}">
                <a16:creationId xmlns:a16="http://schemas.microsoft.com/office/drawing/2014/main" id="{95205E62-6B69-4C2E-BA59-F0BF1AD07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00" y="645664"/>
            <a:ext cx="7748200" cy="5811150"/>
          </a:xfrm>
          <a:prstGeom prst="rect">
            <a:avLst/>
          </a:prstGeom>
        </p:spPr>
      </p:pic>
    </p:spTree>
    <p:extLst>
      <p:ext uri="{BB962C8B-B14F-4D97-AF65-F5344CB8AC3E}">
        <p14:creationId xmlns:p14="http://schemas.microsoft.com/office/powerpoint/2010/main" val="1962390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542232-09BB-4374-8276-A8EF8B441200}"/>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7BFF2CEF-3381-4CB8-B4EE-22C5C46B717B}"/>
              </a:ext>
            </a:extLst>
          </p:cNvPr>
          <p:cNvSpPr>
            <a:spLocks noGrp="1"/>
          </p:cNvSpPr>
          <p:nvPr>
            <p:ph type="title"/>
          </p:nvPr>
        </p:nvSpPr>
        <p:spPr/>
        <p:txBody>
          <a:bodyPr/>
          <a:lstStyle/>
          <a:p>
            <a:r>
              <a:rPr lang="en-US"/>
              <a:t>V. Kết quả</a:t>
            </a:r>
          </a:p>
        </p:txBody>
      </p:sp>
      <p:pic>
        <p:nvPicPr>
          <p:cNvPr id="12" name="Picture 11">
            <a:extLst>
              <a:ext uri="{FF2B5EF4-FFF2-40B4-BE49-F238E27FC236}">
                <a16:creationId xmlns:a16="http://schemas.microsoft.com/office/drawing/2014/main" id="{8B7F9BE8-816B-4758-9FF5-023EE9740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52" y="796433"/>
            <a:ext cx="4177233" cy="5569644"/>
          </a:xfrm>
          <a:prstGeom prst="rect">
            <a:avLst/>
          </a:prstGeom>
        </p:spPr>
      </p:pic>
      <p:pic>
        <p:nvPicPr>
          <p:cNvPr id="14" name="Picture 13">
            <a:extLst>
              <a:ext uri="{FF2B5EF4-FFF2-40B4-BE49-F238E27FC236}">
                <a16:creationId xmlns:a16="http://schemas.microsoft.com/office/drawing/2014/main" id="{7FFCA254-B7FB-4563-8F6D-81DC7A791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385" y="1745557"/>
            <a:ext cx="4213184" cy="3159888"/>
          </a:xfrm>
          <a:prstGeom prst="rect">
            <a:avLst/>
          </a:prstGeom>
        </p:spPr>
      </p:pic>
    </p:spTree>
    <p:extLst>
      <p:ext uri="{BB962C8B-B14F-4D97-AF65-F5344CB8AC3E}">
        <p14:creationId xmlns:p14="http://schemas.microsoft.com/office/powerpoint/2010/main" val="394702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881FF8-FD76-4807-93B7-9A2F75E3D1AA}"/>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A8A19C18-09DF-42EC-AB83-E67658D8A3D2}"/>
              </a:ext>
            </a:extLst>
          </p:cNvPr>
          <p:cNvSpPr>
            <a:spLocks noGrp="1"/>
          </p:cNvSpPr>
          <p:nvPr>
            <p:ph type="title"/>
          </p:nvPr>
        </p:nvSpPr>
        <p:spPr/>
        <p:txBody>
          <a:bodyPr/>
          <a:lstStyle/>
          <a:p>
            <a:r>
              <a:rPr lang="en-US"/>
              <a:t>V. Kết quả</a:t>
            </a:r>
          </a:p>
        </p:txBody>
      </p:sp>
      <p:pic>
        <p:nvPicPr>
          <p:cNvPr id="7" name="Picture 6">
            <a:extLst>
              <a:ext uri="{FF2B5EF4-FFF2-40B4-BE49-F238E27FC236}">
                <a16:creationId xmlns:a16="http://schemas.microsoft.com/office/drawing/2014/main" id="{844A1B99-0744-4EC5-9A47-0DC419C87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116228" y="-492569"/>
            <a:ext cx="2911542" cy="5176074"/>
          </a:xfrm>
          <a:prstGeom prst="rect">
            <a:avLst/>
          </a:prstGeom>
        </p:spPr>
      </p:pic>
      <p:pic>
        <p:nvPicPr>
          <p:cNvPr id="9" name="Picture 8">
            <a:extLst>
              <a:ext uri="{FF2B5EF4-FFF2-40B4-BE49-F238E27FC236}">
                <a16:creationId xmlns:a16="http://schemas.microsoft.com/office/drawing/2014/main" id="{5296D01B-DAD2-4EF2-9F0A-B036490DB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116225" y="2418972"/>
            <a:ext cx="2911544" cy="5176078"/>
          </a:xfrm>
          <a:prstGeom prst="rect">
            <a:avLst/>
          </a:prstGeom>
        </p:spPr>
      </p:pic>
    </p:spTree>
    <p:extLst>
      <p:ext uri="{BB962C8B-B14F-4D97-AF65-F5344CB8AC3E}">
        <p14:creationId xmlns:p14="http://schemas.microsoft.com/office/powerpoint/2010/main" val="2701499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B18ACA-9E6B-4FEB-B978-E9E69E1BBF72}"/>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EE1DA6E3-826F-472E-803E-77EC10A86FDB}"/>
              </a:ext>
            </a:extLst>
          </p:cNvPr>
          <p:cNvSpPr>
            <a:spLocks noGrp="1"/>
          </p:cNvSpPr>
          <p:nvPr>
            <p:ph type="title"/>
          </p:nvPr>
        </p:nvSpPr>
        <p:spPr/>
        <p:txBody>
          <a:bodyPr/>
          <a:lstStyle/>
          <a:p>
            <a:r>
              <a:rPr lang="en-US"/>
              <a:t>V. Kết quả</a:t>
            </a:r>
          </a:p>
        </p:txBody>
      </p:sp>
      <p:pic>
        <p:nvPicPr>
          <p:cNvPr id="6" name="Picture 5">
            <a:extLst>
              <a:ext uri="{FF2B5EF4-FFF2-40B4-BE49-F238E27FC236}">
                <a16:creationId xmlns:a16="http://schemas.microsoft.com/office/drawing/2014/main" id="{BD34B18A-D720-4A0E-930B-BDB2AC7B0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554" y="671765"/>
            <a:ext cx="5122956" cy="2881663"/>
          </a:xfrm>
          <a:prstGeom prst="rect">
            <a:avLst/>
          </a:prstGeom>
        </p:spPr>
      </p:pic>
      <p:pic>
        <p:nvPicPr>
          <p:cNvPr id="8" name="Picture 7">
            <a:extLst>
              <a:ext uri="{FF2B5EF4-FFF2-40B4-BE49-F238E27FC236}">
                <a16:creationId xmlns:a16="http://schemas.microsoft.com/office/drawing/2014/main" id="{7422975F-3D8F-4AE2-A5E1-296BDA3C8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555" y="3549050"/>
            <a:ext cx="5122955" cy="2881663"/>
          </a:xfrm>
          <a:prstGeom prst="rect">
            <a:avLst/>
          </a:prstGeom>
        </p:spPr>
      </p:pic>
    </p:spTree>
    <p:extLst>
      <p:ext uri="{BB962C8B-B14F-4D97-AF65-F5344CB8AC3E}">
        <p14:creationId xmlns:p14="http://schemas.microsoft.com/office/powerpoint/2010/main" val="1810001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DCF417-ED0B-4D08-AFB7-006590BFED0C}"/>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714794E7-3200-40B0-AFC1-5AA682E4AC15}"/>
              </a:ext>
            </a:extLst>
          </p:cNvPr>
          <p:cNvSpPr>
            <a:spLocks noGrp="1"/>
          </p:cNvSpPr>
          <p:nvPr>
            <p:ph type="title"/>
          </p:nvPr>
        </p:nvSpPr>
        <p:spPr/>
        <p:txBody>
          <a:bodyPr/>
          <a:lstStyle/>
          <a:p>
            <a:r>
              <a:rPr lang="en-US"/>
              <a:t>V. Kết quả</a:t>
            </a:r>
          </a:p>
        </p:txBody>
      </p:sp>
      <p:pic>
        <p:nvPicPr>
          <p:cNvPr id="7" name="Untitled video ‐ Made with Clipchamp">
            <a:hlinkClick r:id="" action="ppaction://media"/>
            <a:extLst>
              <a:ext uri="{FF2B5EF4-FFF2-40B4-BE49-F238E27FC236}">
                <a16:creationId xmlns:a16="http://schemas.microsoft.com/office/drawing/2014/main" id="{DE35EA89-985E-4647-81E0-38A2A9A87D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3355" y="720355"/>
            <a:ext cx="5707025" cy="5707025"/>
          </a:xfrm>
          <a:prstGeom prst="rect">
            <a:avLst/>
          </a:prstGeom>
        </p:spPr>
      </p:pic>
    </p:spTree>
    <p:extLst>
      <p:ext uri="{BB962C8B-B14F-4D97-AF65-F5344CB8AC3E}">
        <p14:creationId xmlns:p14="http://schemas.microsoft.com/office/powerpoint/2010/main" val="151925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7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75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NỘI DUNG TRÌNH BÀY</a:t>
            </a:r>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pPr marL="571500" indent="-571500">
              <a:buAutoNum type="romanUcPeriod"/>
            </a:pPr>
            <a:r>
              <a:rPr lang="en-US" sz="2400">
                <a:latin typeface="Arial" panose="020B0604020202020204" pitchFamily="34" charset="0"/>
                <a:cs typeface="Arial" panose="020B0604020202020204" pitchFamily="34" charset="0"/>
              </a:rPr>
              <a:t>Công nghệ Power Line Communication</a:t>
            </a:r>
          </a:p>
          <a:p>
            <a:pPr marL="571500" indent="-571500">
              <a:buAutoNum type="romanUcPeriod"/>
            </a:pPr>
            <a:r>
              <a:rPr lang="en-US" sz="2400">
                <a:latin typeface="Arial" panose="020B0604020202020204" pitchFamily="34" charset="0"/>
                <a:cs typeface="Arial" panose="020B0604020202020204" pitchFamily="34" charset="0"/>
              </a:rPr>
              <a:t>Thiết kế hệ thống</a:t>
            </a:r>
          </a:p>
          <a:p>
            <a:pPr marL="571500" indent="-571500">
              <a:buFont typeface="Arial" panose="020B0604020202020204" pitchFamily="34" charset="0"/>
              <a:buAutoNum type="romanUcPeriod"/>
            </a:pPr>
            <a:r>
              <a:rPr lang="en-US" sz="2400">
                <a:latin typeface="Arial" panose="020B0604020202020204" pitchFamily="34" charset="0"/>
                <a:cs typeface="Arial" panose="020B0604020202020204" pitchFamily="34" charset="0"/>
              </a:rPr>
              <a:t>Thiết kế Firmware</a:t>
            </a:r>
          </a:p>
          <a:p>
            <a:pPr marL="571500" indent="-571500">
              <a:buAutoNum type="romanUcPeriod"/>
            </a:pPr>
            <a:r>
              <a:rPr lang="en-US" sz="2400">
                <a:latin typeface="Arial" panose="020B0604020202020204" pitchFamily="34" charset="0"/>
                <a:cs typeface="Arial" panose="020B0604020202020204" pitchFamily="34" charset="0"/>
              </a:rPr>
              <a:t>Thiết kế PCB</a:t>
            </a:r>
          </a:p>
          <a:p>
            <a:pPr marL="571500" indent="-571500">
              <a:buAutoNum type="romanUcPeriod"/>
            </a:pPr>
            <a:r>
              <a:rPr lang="en-US" sz="2400">
                <a:latin typeface="Arial" panose="020B0604020202020204" pitchFamily="34" charset="0"/>
                <a:cs typeface="Arial" panose="020B0604020202020204" pitchFamily="34" charset="0"/>
              </a:rPr>
              <a:t>Kết quả thử nghiệm</a:t>
            </a:r>
          </a:p>
          <a:p>
            <a:pPr marL="571500" indent="-571500">
              <a:buAutoNum type="romanUcPeriod"/>
            </a:pPr>
            <a:r>
              <a:rPr lang="en-US" sz="2400">
                <a:latin typeface="Arial" panose="020B0604020202020204" pitchFamily="34" charset="0"/>
                <a:cs typeface="Arial" panose="020B0604020202020204" pitchFamily="34" charset="0"/>
              </a:rPr>
              <a:t>Kết luận và h</a:t>
            </a:r>
            <a:r>
              <a:rPr lang="vi-VN" sz="2400">
                <a:latin typeface="Arial" panose="020B0604020202020204" pitchFamily="34" charset="0"/>
                <a:cs typeface="Arial" panose="020B0604020202020204" pitchFamily="34" charset="0"/>
              </a:rPr>
              <a:t>ư</a:t>
            </a:r>
            <a:r>
              <a:rPr lang="en-US" sz="2400">
                <a:latin typeface="Arial" panose="020B0604020202020204" pitchFamily="34" charset="0"/>
                <a:cs typeface="Arial" panose="020B0604020202020204" pitchFamily="34" charset="0"/>
              </a:rPr>
              <a:t>ớng phát triển</a:t>
            </a: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dirty="0">
              <a:ln>
                <a:noFill/>
              </a:ln>
              <a:solidFill>
                <a:srgbClr val="C00000"/>
              </a:solidFill>
              <a:effectLst/>
              <a:uLnTx/>
              <a:uFillTx/>
              <a:latin typeface="Lato" panose="020F0502020204030203" pitchFamily="34" charset="0"/>
            </a:endParaRPr>
          </a:p>
        </p:txBody>
      </p:sp>
    </p:spTree>
    <p:extLst>
      <p:ext uri="{BB962C8B-B14F-4D97-AF65-F5344CB8AC3E}">
        <p14:creationId xmlns:p14="http://schemas.microsoft.com/office/powerpoint/2010/main" val="3805272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dirty="0">
              <a:ln>
                <a:noFill/>
              </a:ln>
              <a:solidFill>
                <a:srgbClr val="C00000"/>
              </a:solidFill>
              <a:effectLst/>
              <a:uLnTx/>
              <a:uFillTx/>
              <a:latin typeface="Lato" panose="020F0502020204030203" pitchFamily="34" charset="0"/>
            </a:endParaRPr>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I. Công nghệ Power Line Communication</a:t>
            </a:r>
            <a:endParaRPr lang="en-US" dirty="0">
              <a:latin typeface="Arial" panose="020B0604020202020204" pitchFamily="34" charset="0"/>
              <a:cs typeface="Arial" panose="020B0604020202020204" pitchFamily="34" charset="0"/>
            </a:endParaRPr>
          </a:p>
        </p:txBody>
      </p:sp>
      <p:pic>
        <p:nvPicPr>
          <p:cNvPr id="10" name="Picture 9" descr="Nên chọn nhà thông minh công nghệ Zigbee hay Wifi? - Thiết bị điện Hoàng  Phương">
            <a:extLst>
              <a:ext uri="{FF2B5EF4-FFF2-40B4-BE49-F238E27FC236}">
                <a16:creationId xmlns:a16="http://schemas.microsoft.com/office/drawing/2014/main" id="{09B672E2-7990-4842-9C82-EA0D9B4F5A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8791" y="1068849"/>
            <a:ext cx="3670300" cy="2292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Công nghệ BLE là gì? Có phải là bản nâng cấp khác của Bluetooth không?">
            <a:extLst>
              <a:ext uri="{FF2B5EF4-FFF2-40B4-BE49-F238E27FC236}">
                <a16:creationId xmlns:a16="http://schemas.microsoft.com/office/drawing/2014/main" id="{7568EDBB-45BB-4705-8F1A-FF6F8D7DFFD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65775" y="1068849"/>
            <a:ext cx="4386786" cy="2292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Zigbee là gì? Tại sao nó lại cần thiết cho nhà thông minh (smarthome)?">
            <a:extLst>
              <a:ext uri="{FF2B5EF4-FFF2-40B4-BE49-F238E27FC236}">
                <a16:creationId xmlns:a16="http://schemas.microsoft.com/office/drawing/2014/main" id="{5E59E637-33B1-4CF0-9417-12D8FD3804C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52165" y="3740644"/>
            <a:ext cx="4427220" cy="2492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1358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17616-F2CE-4172-9899-D9F962C2A1DA}"/>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5A61D137-F17C-4AC0-8BE5-727A889C1A5D}"/>
              </a:ext>
            </a:extLst>
          </p:cNvPr>
          <p:cNvSpPr>
            <a:spLocks noGrp="1"/>
          </p:cNvSpPr>
          <p:nvPr>
            <p:ph type="title"/>
          </p:nvPr>
        </p:nvSpPr>
        <p:spPr/>
        <p:txBody>
          <a:bodyPr/>
          <a:lstStyle/>
          <a:p>
            <a:r>
              <a:rPr lang="en-US"/>
              <a:t>I. Công nghệ Power Line Commnuication</a:t>
            </a:r>
          </a:p>
        </p:txBody>
      </p:sp>
      <p:sp>
        <p:nvSpPr>
          <p:cNvPr id="5" name="Rectangle 2">
            <a:extLst>
              <a:ext uri="{FF2B5EF4-FFF2-40B4-BE49-F238E27FC236}">
                <a16:creationId xmlns:a16="http://schemas.microsoft.com/office/drawing/2014/main" id="{04719422-44AE-4A5E-BF11-D0FE6188CACF}"/>
              </a:ext>
            </a:extLst>
          </p:cNvPr>
          <p:cNvSpPr>
            <a:spLocks noChangeArrowheads="1"/>
          </p:cNvSpPr>
          <p:nvPr/>
        </p:nvSpPr>
        <p:spPr bwMode="auto">
          <a:xfrm>
            <a:off x="1214247" y="997526"/>
            <a:ext cx="101173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E10925FD-A6FD-4275-93CE-881E91EB32B1}"/>
              </a:ext>
            </a:extLst>
          </p:cNvPr>
          <p:cNvGraphicFramePr>
            <a:graphicFrameLocks noChangeAspect="1"/>
          </p:cNvGraphicFramePr>
          <p:nvPr>
            <p:extLst>
              <p:ext uri="{D42A27DB-BD31-4B8C-83A1-F6EECF244321}">
                <p14:modId xmlns:p14="http://schemas.microsoft.com/office/powerpoint/2010/main" val="2777880792"/>
              </p:ext>
            </p:extLst>
          </p:nvPr>
        </p:nvGraphicFramePr>
        <p:xfrm>
          <a:off x="944095" y="1505155"/>
          <a:ext cx="7452438" cy="3579275"/>
        </p:xfrm>
        <a:graphic>
          <a:graphicData uri="http://schemas.openxmlformats.org/presentationml/2006/ole">
            <mc:AlternateContent xmlns:mc="http://schemas.openxmlformats.org/markup-compatibility/2006">
              <mc:Choice xmlns:v="urn:schemas-microsoft-com:vml" Requires="v">
                <p:oleObj spid="_x0000_s8211" name="Bitmap Image" r:id="rId4" imgW="6287045" imgH="3017782" progId="Paint.Picture">
                  <p:embed/>
                </p:oleObj>
              </mc:Choice>
              <mc:Fallback>
                <p:oleObj name="Bitmap Image" r:id="rId4" imgW="6287045" imgH="3017782"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095" y="1505155"/>
                        <a:ext cx="7452438" cy="3579275"/>
                      </a:xfrm>
                      <a:prstGeom prst="rect">
                        <a:avLst/>
                      </a:prstGeom>
                      <a:noFill/>
                    </p:spPr>
                  </p:pic>
                </p:oleObj>
              </mc:Fallback>
            </mc:AlternateContent>
          </a:graphicData>
        </a:graphic>
      </p:graphicFrame>
    </p:spTree>
    <p:extLst>
      <p:ext uri="{BB962C8B-B14F-4D97-AF65-F5344CB8AC3E}">
        <p14:creationId xmlns:p14="http://schemas.microsoft.com/office/powerpoint/2010/main" val="238943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6BDF99-B6D0-48FB-9912-07D0D67DA53F}"/>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A8050D51-9208-44F4-B607-D13F452E63AC}"/>
              </a:ext>
            </a:extLst>
          </p:cNvPr>
          <p:cNvSpPr>
            <a:spLocks noGrp="1"/>
          </p:cNvSpPr>
          <p:nvPr>
            <p:ph type="title"/>
          </p:nvPr>
        </p:nvSpPr>
        <p:spPr/>
        <p:txBody>
          <a:bodyPr/>
          <a:lstStyle/>
          <a:p>
            <a:r>
              <a:rPr lang="en-US"/>
              <a:t>I. Công nghệ Power Line Communication</a:t>
            </a:r>
          </a:p>
        </p:txBody>
      </p:sp>
      <p:sp>
        <p:nvSpPr>
          <p:cNvPr id="5" name="TextBox 4">
            <a:extLst>
              <a:ext uri="{FF2B5EF4-FFF2-40B4-BE49-F238E27FC236}">
                <a16:creationId xmlns:a16="http://schemas.microsoft.com/office/drawing/2014/main" id="{EE6BAD96-1B59-45AB-A845-9B238658EB3E}"/>
              </a:ext>
            </a:extLst>
          </p:cNvPr>
          <p:cNvSpPr txBox="1"/>
          <p:nvPr/>
        </p:nvSpPr>
        <p:spPr>
          <a:xfrm>
            <a:off x="426525" y="1008023"/>
            <a:ext cx="7640515" cy="2031325"/>
          </a:xfrm>
          <a:prstGeom prst="rect">
            <a:avLst/>
          </a:prstGeom>
          <a:noFill/>
        </p:spPr>
        <p:txBody>
          <a:bodyPr wrap="square" rtlCol="0">
            <a:spAutoFit/>
          </a:bodyPr>
          <a:lstStyle/>
          <a:p>
            <a:pPr marL="285750" lvl="0" indent="-285750">
              <a:buFont typeface="Arial" panose="020B0604020202020204" pitchFamily="34" charset="0"/>
              <a:buChar char="•"/>
            </a:pPr>
            <a:r>
              <a:rPr lang="en-US"/>
              <a:t>Ultranarrow band (UNB): hệ thống hoạt động trong băng tần Low Frequency (LF) 30- 300Hz và ultra LF 0.3 - 3kHz. </a:t>
            </a:r>
          </a:p>
          <a:p>
            <a:pPr marL="285750" lvl="0" indent="-285750">
              <a:buFont typeface="Arial" panose="020B0604020202020204" pitchFamily="34" charset="0"/>
              <a:buChar char="•"/>
            </a:pPr>
            <a:r>
              <a:rPr lang="en-US"/>
              <a:t>Narrow band (NB): hệ thống sử dụng băng tần từ 3 đến 500kHz, bao gồm dải 3 – 30kHz, dải 30 - 300kHz và một phần dải 300khz - 3MHz. </a:t>
            </a:r>
          </a:p>
          <a:p>
            <a:pPr marL="285750" lvl="0" indent="-285750">
              <a:buFont typeface="Arial" panose="020B0604020202020204" pitchFamily="34" charset="0"/>
              <a:buChar char="•"/>
            </a:pPr>
            <a:r>
              <a:rPr lang="en-US"/>
              <a:t>Broadband (BB): hoạt động ở dải tần rất cao, từ 1.8 đến 250 MHz, hệ thống phù hợp cho các ứng dụng cần tốc độ lên đến hàng chục, trăm Mbps. </a:t>
            </a:r>
          </a:p>
          <a:p>
            <a:endParaRPr lang="en-US"/>
          </a:p>
        </p:txBody>
      </p:sp>
      <p:pic>
        <p:nvPicPr>
          <p:cNvPr id="6" name="Picture 5" descr="What is the difference between a power line carrier and power line  communication? - Quora">
            <a:extLst>
              <a:ext uri="{FF2B5EF4-FFF2-40B4-BE49-F238E27FC236}">
                <a16:creationId xmlns:a16="http://schemas.microsoft.com/office/drawing/2014/main" id="{42F48440-C94E-490D-A061-63F48178AB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62016" y="3039348"/>
            <a:ext cx="4819968" cy="3180079"/>
          </a:xfrm>
          <a:prstGeom prst="rect">
            <a:avLst/>
          </a:prstGeom>
          <a:noFill/>
          <a:ln>
            <a:noFill/>
          </a:ln>
        </p:spPr>
      </p:pic>
    </p:spTree>
    <p:extLst>
      <p:ext uri="{BB962C8B-B14F-4D97-AF65-F5344CB8AC3E}">
        <p14:creationId xmlns:p14="http://schemas.microsoft.com/office/powerpoint/2010/main" val="2846793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974BC3-5F9F-4077-9A8E-51978A12547F}"/>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33E82553-A6C0-47B3-9AC1-5FDA3BDD580C}"/>
              </a:ext>
            </a:extLst>
          </p:cNvPr>
          <p:cNvSpPr>
            <a:spLocks noGrp="1"/>
          </p:cNvSpPr>
          <p:nvPr>
            <p:ph type="title"/>
          </p:nvPr>
        </p:nvSpPr>
        <p:spPr/>
        <p:txBody>
          <a:bodyPr/>
          <a:lstStyle/>
          <a:p>
            <a:r>
              <a:rPr lang="en-US"/>
              <a:t>II. Thiết kế hệ thống</a:t>
            </a:r>
          </a:p>
        </p:txBody>
      </p:sp>
      <p:pic>
        <p:nvPicPr>
          <p:cNvPr id="5" name="Picture 4">
            <a:extLst>
              <a:ext uri="{FF2B5EF4-FFF2-40B4-BE49-F238E27FC236}">
                <a16:creationId xmlns:a16="http://schemas.microsoft.com/office/drawing/2014/main" id="{B7844E49-AA59-4635-9EDC-45E6C12BEFB1}"/>
              </a:ext>
            </a:extLst>
          </p:cNvPr>
          <p:cNvPicPr/>
          <p:nvPr/>
        </p:nvPicPr>
        <p:blipFill>
          <a:blip r:embed="rId3"/>
          <a:stretch>
            <a:fillRect/>
          </a:stretch>
        </p:blipFill>
        <p:spPr>
          <a:xfrm>
            <a:off x="1313180" y="1074737"/>
            <a:ext cx="6824980" cy="4708526"/>
          </a:xfrm>
          <a:prstGeom prst="rect">
            <a:avLst/>
          </a:prstGeom>
        </p:spPr>
      </p:pic>
    </p:spTree>
    <p:extLst>
      <p:ext uri="{BB962C8B-B14F-4D97-AF65-F5344CB8AC3E}">
        <p14:creationId xmlns:p14="http://schemas.microsoft.com/office/powerpoint/2010/main" val="1024300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A85310-49B8-45AA-BC1B-254F7B746073}"/>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277A474B-35A2-44B9-B1E8-87010D97C979}"/>
              </a:ext>
            </a:extLst>
          </p:cNvPr>
          <p:cNvSpPr>
            <a:spLocks noGrp="1"/>
          </p:cNvSpPr>
          <p:nvPr>
            <p:ph type="title"/>
          </p:nvPr>
        </p:nvSpPr>
        <p:spPr/>
        <p:txBody>
          <a:bodyPr/>
          <a:lstStyle/>
          <a:p>
            <a:r>
              <a:rPr lang="en-US"/>
              <a:t>II. Thiết kế hệ thống</a:t>
            </a:r>
          </a:p>
        </p:txBody>
      </p:sp>
      <p:pic>
        <p:nvPicPr>
          <p:cNvPr id="5" name="Picture 4" descr="New Original Microcontroller Chip IC Stm32f103c8t6 32-Bit 72MHz 64kb (64K X  8) Flash - China Stm32f103c8t6, Microcontroller IC | Made-in-China.com">
            <a:extLst>
              <a:ext uri="{FF2B5EF4-FFF2-40B4-BE49-F238E27FC236}">
                <a16:creationId xmlns:a16="http://schemas.microsoft.com/office/drawing/2014/main" id="{11332BCD-DB8B-4D25-A5BB-8BC9DC8D001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5567" y="2684780"/>
            <a:ext cx="1332865" cy="1264920"/>
          </a:xfrm>
          <a:prstGeom prst="rect">
            <a:avLst/>
          </a:prstGeom>
          <a:noFill/>
          <a:ln>
            <a:noFill/>
          </a:ln>
        </p:spPr>
      </p:pic>
      <p:pic>
        <p:nvPicPr>
          <p:cNvPr id="6" name="Picture 5">
            <a:extLst>
              <a:ext uri="{FF2B5EF4-FFF2-40B4-BE49-F238E27FC236}">
                <a16:creationId xmlns:a16="http://schemas.microsoft.com/office/drawing/2014/main" id="{16BAFCA2-72F0-4339-87FF-54A0C47086B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3190" y="2445702"/>
            <a:ext cx="2781300" cy="1743075"/>
          </a:xfrm>
          <a:prstGeom prst="rect">
            <a:avLst/>
          </a:prstGeom>
        </p:spPr>
      </p:pic>
      <p:pic>
        <p:nvPicPr>
          <p:cNvPr id="7" name="Picture 6" descr="10 CÁI KQ 130F đường dây vận chuyển điện module/mà không cần bất kỳ thành  phần bên ngoài 220VAC Power Line Long Dữ Liệu Từ Xa Thông Tin Liên Lạc|lot  lot|lot 5pcs -">
            <a:extLst>
              <a:ext uri="{FF2B5EF4-FFF2-40B4-BE49-F238E27FC236}">
                <a16:creationId xmlns:a16="http://schemas.microsoft.com/office/drawing/2014/main" id="{433B8F1D-6818-435B-B894-94D42F8FD15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4323" y="2105025"/>
            <a:ext cx="2147697" cy="2320290"/>
          </a:xfrm>
          <a:prstGeom prst="rect">
            <a:avLst/>
          </a:prstGeom>
          <a:noFill/>
          <a:ln>
            <a:noFill/>
          </a:ln>
        </p:spPr>
      </p:pic>
      <p:sp>
        <p:nvSpPr>
          <p:cNvPr id="8" name="Arrow: Left-Right 7">
            <a:extLst>
              <a:ext uri="{FF2B5EF4-FFF2-40B4-BE49-F238E27FC236}">
                <a16:creationId xmlns:a16="http://schemas.microsoft.com/office/drawing/2014/main" id="{A23DF428-6351-42C2-9403-E73B23F6B042}"/>
              </a:ext>
            </a:extLst>
          </p:cNvPr>
          <p:cNvSpPr/>
          <p:nvPr/>
        </p:nvSpPr>
        <p:spPr>
          <a:xfrm>
            <a:off x="2994660" y="3208020"/>
            <a:ext cx="815340" cy="3276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58D27A53-5347-40B7-949D-8CDCC99086E4}"/>
              </a:ext>
            </a:extLst>
          </p:cNvPr>
          <p:cNvSpPr/>
          <p:nvPr/>
        </p:nvSpPr>
        <p:spPr>
          <a:xfrm>
            <a:off x="5458461" y="3208020"/>
            <a:ext cx="815340" cy="3276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73D806-6FAA-4935-B6DC-A35651621251}"/>
              </a:ext>
            </a:extLst>
          </p:cNvPr>
          <p:cNvSpPr txBox="1"/>
          <p:nvPr/>
        </p:nvSpPr>
        <p:spPr>
          <a:xfrm>
            <a:off x="3176709" y="2895838"/>
            <a:ext cx="478016" cy="369332"/>
          </a:xfrm>
          <a:prstGeom prst="rect">
            <a:avLst/>
          </a:prstGeom>
          <a:noFill/>
        </p:spPr>
        <p:txBody>
          <a:bodyPr wrap="none" rtlCol="0">
            <a:spAutoFit/>
          </a:bodyPr>
          <a:lstStyle/>
          <a:p>
            <a:r>
              <a:rPr lang="en-US" b="1"/>
              <a:t>SPI</a:t>
            </a:r>
          </a:p>
        </p:txBody>
      </p:sp>
      <p:sp>
        <p:nvSpPr>
          <p:cNvPr id="11" name="TextBox 10">
            <a:extLst>
              <a:ext uri="{FF2B5EF4-FFF2-40B4-BE49-F238E27FC236}">
                <a16:creationId xmlns:a16="http://schemas.microsoft.com/office/drawing/2014/main" id="{71F98265-62FF-419F-AED2-B4B8D74FDDC3}"/>
              </a:ext>
            </a:extLst>
          </p:cNvPr>
          <p:cNvSpPr txBox="1"/>
          <p:nvPr/>
        </p:nvSpPr>
        <p:spPr>
          <a:xfrm>
            <a:off x="5563798" y="2895838"/>
            <a:ext cx="710003" cy="369332"/>
          </a:xfrm>
          <a:prstGeom prst="rect">
            <a:avLst/>
          </a:prstGeom>
          <a:noFill/>
        </p:spPr>
        <p:txBody>
          <a:bodyPr wrap="none" rtlCol="0">
            <a:spAutoFit/>
          </a:bodyPr>
          <a:lstStyle/>
          <a:p>
            <a:r>
              <a:rPr lang="en-US" b="1"/>
              <a:t>UART</a:t>
            </a:r>
          </a:p>
        </p:txBody>
      </p:sp>
      <p:sp>
        <p:nvSpPr>
          <p:cNvPr id="12" name="TextBox 11">
            <a:extLst>
              <a:ext uri="{FF2B5EF4-FFF2-40B4-BE49-F238E27FC236}">
                <a16:creationId xmlns:a16="http://schemas.microsoft.com/office/drawing/2014/main" id="{F81D8D37-FE51-425E-9172-49EA080FDA94}"/>
              </a:ext>
            </a:extLst>
          </p:cNvPr>
          <p:cNvSpPr txBox="1"/>
          <p:nvPr/>
        </p:nvSpPr>
        <p:spPr>
          <a:xfrm>
            <a:off x="3880023" y="1070217"/>
            <a:ext cx="1318631" cy="553998"/>
          </a:xfrm>
          <a:prstGeom prst="rect">
            <a:avLst/>
          </a:prstGeom>
          <a:noFill/>
        </p:spPr>
        <p:txBody>
          <a:bodyPr wrap="none" rtlCol="0">
            <a:spAutoFit/>
          </a:bodyPr>
          <a:lstStyle/>
          <a:p>
            <a:r>
              <a:rPr lang="en-US" sz="3000" b="1"/>
              <a:t>Master</a:t>
            </a:r>
          </a:p>
        </p:txBody>
      </p:sp>
    </p:spTree>
    <p:extLst>
      <p:ext uri="{BB962C8B-B14F-4D97-AF65-F5344CB8AC3E}">
        <p14:creationId xmlns:p14="http://schemas.microsoft.com/office/powerpoint/2010/main" val="3730354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B58C8-DDB7-4676-94D8-3D57806D118D}"/>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FB82F88-942B-4E86-9859-D6D17356D485}"/>
              </a:ext>
            </a:extLst>
          </p:cNvPr>
          <p:cNvSpPr>
            <a:spLocks noGrp="1"/>
          </p:cNvSpPr>
          <p:nvPr>
            <p:ph type="title"/>
          </p:nvPr>
        </p:nvSpPr>
        <p:spPr/>
        <p:txBody>
          <a:bodyPr/>
          <a:lstStyle/>
          <a:p>
            <a:r>
              <a:rPr lang="en-US"/>
              <a:t>II. Thiết kế hệ thống</a:t>
            </a:r>
          </a:p>
        </p:txBody>
      </p:sp>
      <p:pic>
        <p:nvPicPr>
          <p:cNvPr id="5" name="Picture 4" descr="New Original Microcontroller Chip IC Stm32f103c8t6 32-Bit 72MHz 64kb (64K X  8) Flash - China Stm32f103c8t6, Microcontroller IC | Made-in-China.com">
            <a:extLst>
              <a:ext uri="{FF2B5EF4-FFF2-40B4-BE49-F238E27FC236}">
                <a16:creationId xmlns:a16="http://schemas.microsoft.com/office/drawing/2014/main" id="{985F4D10-AE05-47DC-A167-776CC432136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5567" y="2164080"/>
            <a:ext cx="1332865" cy="1264920"/>
          </a:xfrm>
          <a:prstGeom prst="rect">
            <a:avLst/>
          </a:prstGeom>
          <a:noFill/>
          <a:ln>
            <a:noFill/>
          </a:ln>
        </p:spPr>
      </p:pic>
      <p:pic>
        <p:nvPicPr>
          <p:cNvPr id="6" name="Picture 5" descr="10 CÁI KQ 130F đường dây vận chuyển điện module/mà không cần bất kỳ thành  phần bên ngoài 220VAC Power Line Long Dữ Liệu Từ Xa Thông Tin Liên Lạc|lot  lot|lot 5pcs -">
            <a:extLst>
              <a:ext uri="{FF2B5EF4-FFF2-40B4-BE49-F238E27FC236}">
                <a16:creationId xmlns:a16="http://schemas.microsoft.com/office/drawing/2014/main" id="{AB20EEFA-3AD1-4A49-97BD-860AAEA190B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123" y="1510665"/>
            <a:ext cx="2147697" cy="2320290"/>
          </a:xfrm>
          <a:prstGeom prst="rect">
            <a:avLst/>
          </a:prstGeom>
          <a:noFill/>
          <a:ln>
            <a:noFill/>
          </a:ln>
        </p:spPr>
      </p:pic>
      <p:sp>
        <p:nvSpPr>
          <p:cNvPr id="7" name="Arrow: Left-Right 6">
            <a:extLst>
              <a:ext uri="{FF2B5EF4-FFF2-40B4-BE49-F238E27FC236}">
                <a16:creationId xmlns:a16="http://schemas.microsoft.com/office/drawing/2014/main" id="{81FF7353-62D0-4344-87B3-6EB65A3C67EB}"/>
              </a:ext>
            </a:extLst>
          </p:cNvPr>
          <p:cNvSpPr/>
          <p:nvPr/>
        </p:nvSpPr>
        <p:spPr>
          <a:xfrm>
            <a:off x="5382261" y="2613660"/>
            <a:ext cx="815340" cy="3276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AC989D-2F42-4FE9-93B2-2049D2C31235}"/>
              </a:ext>
            </a:extLst>
          </p:cNvPr>
          <p:cNvSpPr txBox="1"/>
          <p:nvPr/>
        </p:nvSpPr>
        <p:spPr>
          <a:xfrm>
            <a:off x="5487598" y="2301478"/>
            <a:ext cx="710003" cy="369332"/>
          </a:xfrm>
          <a:prstGeom prst="rect">
            <a:avLst/>
          </a:prstGeom>
          <a:noFill/>
        </p:spPr>
        <p:txBody>
          <a:bodyPr wrap="none" rtlCol="0">
            <a:spAutoFit/>
          </a:bodyPr>
          <a:lstStyle/>
          <a:p>
            <a:r>
              <a:rPr lang="en-US" b="1"/>
              <a:t>UART</a:t>
            </a:r>
          </a:p>
        </p:txBody>
      </p:sp>
      <p:pic>
        <p:nvPicPr>
          <p:cNvPr id="9218" name="Picture 2" descr="ACS712: Hall-Effect-Based Linear Current Sensor IC">
            <a:extLst>
              <a:ext uri="{FF2B5EF4-FFF2-40B4-BE49-F238E27FC236}">
                <a16:creationId xmlns:a16="http://schemas.microsoft.com/office/drawing/2014/main" id="{0F4992EF-00B6-4683-BFF6-1567DCB1B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036" y="4117439"/>
            <a:ext cx="1706562" cy="127335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Down 8">
            <a:extLst>
              <a:ext uri="{FF2B5EF4-FFF2-40B4-BE49-F238E27FC236}">
                <a16:creationId xmlns:a16="http://schemas.microsoft.com/office/drawing/2014/main" id="{2A53ED91-8554-45EA-82DB-4A7661BA7A49}"/>
              </a:ext>
            </a:extLst>
          </p:cNvPr>
          <p:cNvSpPr/>
          <p:nvPr/>
        </p:nvSpPr>
        <p:spPr>
          <a:xfrm>
            <a:off x="4451410" y="3525936"/>
            <a:ext cx="241177" cy="4945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2784E31-41FF-4518-912B-4B400DAEFAAA}"/>
              </a:ext>
            </a:extLst>
          </p:cNvPr>
          <p:cNvSpPr txBox="1"/>
          <p:nvPr/>
        </p:nvSpPr>
        <p:spPr>
          <a:xfrm>
            <a:off x="3966982" y="3563569"/>
            <a:ext cx="591829" cy="369332"/>
          </a:xfrm>
          <a:prstGeom prst="rect">
            <a:avLst/>
          </a:prstGeom>
          <a:noFill/>
        </p:spPr>
        <p:txBody>
          <a:bodyPr wrap="none" rtlCol="0">
            <a:spAutoFit/>
          </a:bodyPr>
          <a:lstStyle/>
          <a:p>
            <a:r>
              <a:rPr lang="en-US" b="1"/>
              <a:t>ADC</a:t>
            </a:r>
          </a:p>
        </p:txBody>
      </p:sp>
      <p:sp>
        <p:nvSpPr>
          <p:cNvPr id="10" name="Rectangle: Rounded Corners 9">
            <a:extLst>
              <a:ext uri="{FF2B5EF4-FFF2-40B4-BE49-F238E27FC236}">
                <a16:creationId xmlns:a16="http://schemas.microsoft.com/office/drawing/2014/main" id="{A134DD5B-D4A3-44F6-9EB5-44DDC2A2A870}"/>
              </a:ext>
            </a:extLst>
          </p:cNvPr>
          <p:cNvSpPr/>
          <p:nvPr/>
        </p:nvSpPr>
        <p:spPr>
          <a:xfrm>
            <a:off x="967740" y="2164080"/>
            <a:ext cx="1607820" cy="1264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Khối điều khiển</a:t>
            </a:r>
          </a:p>
        </p:txBody>
      </p:sp>
      <p:sp>
        <p:nvSpPr>
          <p:cNvPr id="13" name="Arrow: Left-Right 12">
            <a:extLst>
              <a:ext uri="{FF2B5EF4-FFF2-40B4-BE49-F238E27FC236}">
                <a16:creationId xmlns:a16="http://schemas.microsoft.com/office/drawing/2014/main" id="{3262890E-6624-4FE5-B29C-2B9EF8496C45}"/>
              </a:ext>
            </a:extLst>
          </p:cNvPr>
          <p:cNvSpPr/>
          <p:nvPr/>
        </p:nvSpPr>
        <p:spPr>
          <a:xfrm>
            <a:off x="2824726" y="2670810"/>
            <a:ext cx="815340" cy="3276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97CACC4-7A27-4622-A065-03035C28424D}"/>
              </a:ext>
            </a:extLst>
          </p:cNvPr>
          <p:cNvSpPr txBox="1"/>
          <p:nvPr/>
        </p:nvSpPr>
        <p:spPr>
          <a:xfrm>
            <a:off x="2889322" y="2341602"/>
            <a:ext cx="720069" cy="369332"/>
          </a:xfrm>
          <a:prstGeom prst="rect">
            <a:avLst/>
          </a:prstGeom>
          <a:noFill/>
        </p:spPr>
        <p:txBody>
          <a:bodyPr wrap="none" rtlCol="0">
            <a:spAutoFit/>
          </a:bodyPr>
          <a:lstStyle/>
          <a:p>
            <a:r>
              <a:rPr lang="en-US" b="1"/>
              <a:t>PWM</a:t>
            </a:r>
          </a:p>
        </p:txBody>
      </p:sp>
      <p:sp>
        <p:nvSpPr>
          <p:cNvPr id="12" name="TextBox 11">
            <a:extLst>
              <a:ext uri="{FF2B5EF4-FFF2-40B4-BE49-F238E27FC236}">
                <a16:creationId xmlns:a16="http://schemas.microsoft.com/office/drawing/2014/main" id="{2252436E-6708-448C-AACA-BF842871D4AA}"/>
              </a:ext>
            </a:extLst>
          </p:cNvPr>
          <p:cNvSpPr txBox="1"/>
          <p:nvPr/>
        </p:nvSpPr>
        <p:spPr>
          <a:xfrm>
            <a:off x="4063397" y="1152473"/>
            <a:ext cx="1017202" cy="553998"/>
          </a:xfrm>
          <a:prstGeom prst="rect">
            <a:avLst/>
          </a:prstGeom>
          <a:noFill/>
        </p:spPr>
        <p:txBody>
          <a:bodyPr wrap="none" rtlCol="0">
            <a:spAutoFit/>
          </a:bodyPr>
          <a:lstStyle/>
          <a:p>
            <a:r>
              <a:rPr lang="en-US" sz="3000" b="1"/>
              <a:t>Slave</a:t>
            </a:r>
          </a:p>
        </p:txBody>
      </p:sp>
    </p:spTree>
    <p:extLst>
      <p:ext uri="{BB962C8B-B14F-4D97-AF65-F5344CB8AC3E}">
        <p14:creationId xmlns:p14="http://schemas.microsoft.com/office/powerpoint/2010/main" val="42745194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1385</TotalTime>
  <Words>851</Words>
  <Application>Microsoft Office PowerPoint</Application>
  <PresentationFormat>On-screen Show (4:3)</PresentationFormat>
  <Paragraphs>87</Paragraphs>
  <Slides>27</Slides>
  <Notes>6</Notes>
  <HiddenSlides>0</HiddenSlides>
  <MMClips>1</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Lato</vt:lpstr>
      <vt:lpstr>Times New Roman</vt:lpstr>
      <vt:lpstr>Office Theme</vt:lpstr>
      <vt:lpstr>1_Office Theme</vt:lpstr>
      <vt:lpstr>Bitmap Image</vt:lpstr>
      <vt:lpstr>PowerPoint Presentation</vt:lpstr>
      <vt:lpstr>PowerPoint Presentation</vt:lpstr>
      <vt:lpstr>NỘI DUNG TRÌNH BÀY</vt:lpstr>
      <vt:lpstr>I. Công nghệ Power Line Communication</vt:lpstr>
      <vt:lpstr>I. Công nghệ Power Line Commnuication</vt:lpstr>
      <vt:lpstr>I. Công nghệ Power Line Communication</vt:lpstr>
      <vt:lpstr>II. Thiết kế hệ thống</vt:lpstr>
      <vt:lpstr>II. Thiết kế hệ thống</vt:lpstr>
      <vt:lpstr>II. Thiết kế hệ thống</vt:lpstr>
      <vt:lpstr>II.1 Khối vi điều khiển</vt:lpstr>
      <vt:lpstr>II.2 Khối điều khiển bóng đèn</vt:lpstr>
      <vt:lpstr>II.3 Khối nguồn Flyback</vt:lpstr>
      <vt:lpstr>III.Thiết kế Firmware</vt:lpstr>
      <vt:lpstr>III. Thiết kế Firmware</vt:lpstr>
      <vt:lpstr>III. Thiết kế Firmware</vt:lpstr>
      <vt:lpstr>III. Thiết kế Firmware</vt:lpstr>
      <vt:lpstr>IV. Thiết kế PCB</vt:lpstr>
      <vt:lpstr>IV.Thiết kế PCB</vt:lpstr>
      <vt:lpstr>V. Kết quả</vt:lpstr>
      <vt:lpstr>V. Kết quả</vt:lpstr>
      <vt:lpstr>V. Kết quả</vt:lpstr>
      <vt:lpstr>V.Kết quả</vt:lpstr>
      <vt:lpstr>V. Kết quả</vt:lpstr>
      <vt:lpstr>V. Kết quả</vt:lpstr>
      <vt:lpstr>V. Kết quả</vt:lpstr>
      <vt:lpstr>V. Kết quả</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dung10a2gt@gmail.com</cp:lastModifiedBy>
  <cp:revision>73</cp:revision>
  <dcterms:created xsi:type="dcterms:W3CDTF">2021-05-28T04:32:29Z</dcterms:created>
  <dcterms:modified xsi:type="dcterms:W3CDTF">2022-03-10T13:38:15Z</dcterms:modified>
</cp:coreProperties>
</file>